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48" r:id="rId5"/>
  </p:sldMasterIdLst>
  <p:sldIdLst>
    <p:sldId id="256" r:id="rId6"/>
    <p:sldId id="265" r:id="rId7"/>
    <p:sldId id="260" r:id="rId8"/>
    <p:sldId id="264" r:id="rId9"/>
    <p:sldId id="263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4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5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55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16B5A3-5C81-7D4F-9FEB-7ED0F0108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4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16B5A3-5C81-7D4F-9FEB-7ED0F0108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7ACA66-344F-9E43-9334-990885996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1E5019-6322-C047-897D-E8BEF4078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monster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9CA6-F0C3-3543-88F4-41DE90794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05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2607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0093AE-603C-AC46-9B11-1F3EDD91C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D8062-293C-B84B-8787-7C3451403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B284-7548-B848-95DE-05F593E95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01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04D0B-6CDA-6B40-B2F4-513D78030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01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17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3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6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0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3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5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5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5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2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69A78-5F50-A44F-9FF1-76E8FF63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D06B2-7876-3B4E-9499-E46E3D675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840EC-5C40-2D4B-99CD-B2BAD3BE6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E5EA7-0695-5C44-B22D-F8DFFF94AFEB}" type="datetimeFigureOut">
              <a:rPr lang="en-FI" smtClean="0"/>
              <a:t>11/03/2023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9545A-CD07-5240-8E66-28C4D22CC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15050-BDDE-564B-A2B4-E448FD923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429C9-8E96-8B46-B407-7C7184275E2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502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kasa.fi/wp-content/uploads/2023/09/kielisopimuslomake_Tokasa.pdf" TargetMode="External"/><Relationship Id="rId7" Type="http://schemas.openxmlformats.org/officeDocument/2006/relationships/hyperlink" Target="https://www.linkedin.com/company/tokasa-toiminnallisesti-kaksikielinen-sairaanhoitajakoulutus/" TargetMode="External"/><Relationship Id="rId2" Type="http://schemas.openxmlformats.org/officeDocument/2006/relationships/hyperlink" Target="https://www.tokasa.fi/wp-content/uploads/2023/09/Toiminnallisesti_kaksikielinen_korkeakoulutus.pdf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blogit.metropolia.fi/tikissa/2023/10/03/kaksikielinen-koulutus-avaa-eettisesti-kestavan-tien-sairaanhoitajaksi/" TargetMode="External"/><Relationship Id="rId5" Type="http://schemas.openxmlformats.org/officeDocument/2006/relationships/hyperlink" Target="https://www.tokasa.fi/blogi2/" TargetMode="External"/><Relationship Id="rId4" Type="http://schemas.openxmlformats.org/officeDocument/2006/relationships/hyperlink" Target="https://www.tokasa.fi/tyopaikkaohjaajien-koulutusvideo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kasa.fi/koulutusmalli/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5083CE-6A3F-400C-8FD9-FBD2406AE4FE}"/>
              </a:ext>
            </a:extLst>
          </p:cNvPr>
          <p:cNvSpPr txBox="1"/>
          <p:nvPr/>
        </p:nvSpPr>
        <p:spPr>
          <a:xfrm>
            <a:off x="5423338" y="5318234"/>
            <a:ext cx="694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Filson Pro" panose="02000000000000000000" pitchFamily="50" charset="0"/>
              </a:rPr>
              <a:t>Hanna Repo Jamal</a:t>
            </a:r>
            <a:r>
              <a:rPr lang="fi-FI" dirty="0">
                <a:latin typeface="Filson Pro" panose="02000000000000000000" pitchFamily="50" charset="0"/>
              </a:rPr>
              <a:t>, projektipäällikkö, Metropolia Ammattikorkeakoulu</a:t>
            </a:r>
          </a:p>
          <a:p>
            <a:r>
              <a:rPr lang="fi-FI" b="1" dirty="0">
                <a:latin typeface="Filson Pro" panose="02000000000000000000" pitchFamily="50" charset="0"/>
              </a:rPr>
              <a:t>Sanna Laiho</a:t>
            </a:r>
            <a:r>
              <a:rPr lang="fi-FI" dirty="0">
                <a:latin typeface="Filson Pro" panose="02000000000000000000" pitchFamily="50" charset="0"/>
              </a:rPr>
              <a:t>, projektipäällikkö, Tampereen ammattikorkeakoulu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D7D9DD-112C-4184-8B78-8C95E9D99D98}"/>
              </a:ext>
            </a:extLst>
          </p:cNvPr>
          <p:cNvSpPr txBox="1"/>
          <p:nvPr/>
        </p:nvSpPr>
        <p:spPr>
          <a:xfrm>
            <a:off x="4603531" y="1303283"/>
            <a:ext cx="678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TERVETULOA WEBINAARIIN!</a:t>
            </a:r>
          </a:p>
        </p:txBody>
      </p:sp>
    </p:spTree>
    <p:extLst>
      <p:ext uri="{BB962C8B-B14F-4D97-AF65-F5344CB8AC3E}">
        <p14:creationId xmlns:p14="http://schemas.microsoft.com/office/powerpoint/2010/main" val="70838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FEC6-3B0D-43DD-91C9-569C66D3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Webinaarin ohjelma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E95EF-6BBE-47E4-BBEB-CA9D36F13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14:15-14:30</a:t>
            </a:r>
            <a:r>
              <a:rPr lang="fi-FI" dirty="0"/>
              <a:t>	Tervetuloa ja hankkeen ajankohtaiset kuulumiset, Sanna Laiho ja Hanna Repo Jamal</a:t>
            </a:r>
          </a:p>
          <a:p>
            <a:pPr marL="0" indent="0">
              <a:buNone/>
            </a:pPr>
            <a:r>
              <a:rPr lang="fi-FI" b="1" dirty="0"/>
              <a:t>14:30-15:30</a:t>
            </a:r>
            <a:r>
              <a:rPr lang="fi-FI" dirty="0"/>
              <a:t>	Toiminnallisesti kaksikielisen korkeakoulutuksen malli ja keskeiset suositukset – paneelikeskustelu</a:t>
            </a:r>
          </a:p>
          <a:p>
            <a:pPr marL="914400" lvl="2" indent="0">
              <a:buNone/>
            </a:pPr>
            <a:r>
              <a:rPr lang="fi-FI" dirty="0"/>
              <a:t>-Anna Sievers, hoitotyön lehtori, tutkintovastaava, uraohjaaja, Metropolia</a:t>
            </a:r>
          </a:p>
          <a:p>
            <a:pPr marL="914400" lvl="2" indent="0">
              <a:buNone/>
            </a:pPr>
            <a:r>
              <a:rPr lang="fi-FI" dirty="0"/>
              <a:t>-Hanna Lenkola, S2-lehtori, Metropolia</a:t>
            </a:r>
          </a:p>
          <a:p>
            <a:pPr marL="914400" lvl="2" indent="0">
              <a:buNone/>
            </a:pPr>
            <a:r>
              <a:rPr lang="fi-FI" dirty="0"/>
              <a:t>-Virva Vasari, hoitotyön lehtori, tutoropettaja, TAMK</a:t>
            </a:r>
          </a:p>
          <a:p>
            <a:pPr marL="914400" lvl="2" indent="0">
              <a:buNone/>
            </a:pPr>
            <a:r>
              <a:rPr lang="fi-FI" dirty="0"/>
              <a:t>-Ella Hakala, S2-lehtori, TAMK</a:t>
            </a:r>
          </a:p>
          <a:p>
            <a:pPr marL="914400" lvl="2" indent="0">
              <a:buNone/>
            </a:pPr>
            <a:r>
              <a:rPr lang="fi-FI" dirty="0"/>
              <a:t>-Päivi Vartiainen, tutkija, TAMK</a:t>
            </a:r>
          </a:p>
          <a:p>
            <a:pPr marL="0" indent="0">
              <a:buNone/>
            </a:pPr>
            <a:r>
              <a:rPr lang="fi-FI" b="1" dirty="0"/>
              <a:t>15:30-16:00</a:t>
            </a:r>
            <a:r>
              <a:rPr lang="fi-FI" dirty="0"/>
              <a:t>	Yhteinen keskustelu ja loppusanat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164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597C-E151-DA65-B1E0-EB854A02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/>
          <a:lstStyle/>
          <a:p>
            <a:r>
              <a:rPr lang="en-US" dirty="0" err="1"/>
              <a:t>Tokasa-hanke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4CFB0-8DF3-B5F4-5B98-E6E0C119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586"/>
            <a:ext cx="10515600" cy="4771697"/>
          </a:xfrm>
        </p:spPr>
        <p:txBody>
          <a:bodyPr>
            <a:normAutofit fontScale="85000" lnSpcReduction="20000"/>
          </a:bodyPr>
          <a:lstStyle/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Tarkoituksena k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ehittää toimiva </a:t>
            </a:r>
            <a:r>
              <a:rPr lang="fi-FI" dirty="0">
                <a:solidFill>
                  <a:srgbClr val="000000"/>
                </a:solidFill>
              </a:rPr>
              <a:t>kaksi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kielinen tutkintokoulutusmalli (210 op), jossa suomen kielenopetus on integroitu substanssiopintoihin tiiviisti mahdollistaen sen, että tutkinnon suorittaja työllistyy Suomeen </a:t>
            </a:r>
            <a:r>
              <a:rPr lang="fi-FI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profession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vaatimalla kielitaitotasolla.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Hankkeen toteutuksesta vastaavat Metropolia Ammattikorkeakoulu ja Tampereen ammattikorkeakoulu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Rahoittaja o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petus- ja kulttuuriministeriö, </a:t>
            </a:r>
            <a:r>
              <a:rPr lang="fi-FI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Talent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Boost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-ohjelma (1.1.2021-31.12.2024)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 vaatimusta aiemmasta suomen kielen osaamisesta.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Hoitotyön opettaja ja S2-opettaja opettavat tiiviissä yhteistyössä, suomen kieli integroidaan jokaiselle opintojaksolle.</a:t>
            </a:r>
          </a:p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Lisäksi opiskelijat opiskelevat 20-23 op suomea.</a:t>
            </a: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3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4A9C-E89C-4861-8A49-9914F924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930"/>
          </a:xfrm>
        </p:spPr>
        <p:txBody>
          <a:bodyPr/>
          <a:lstStyle/>
          <a:p>
            <a:r>
              <a:rPr lang="fi-FI" dirty="0"/>
              <a:t>Ajankohtaista hankkeessa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2032-EA75-4A5A-A22E-18E55F43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158"/>
            <a:ext cx="10515600" cy="4960883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Metropoliassa ja TAMK:ssa opiskelee kaksi </a:t>
            </a:r>
            <a:r>
              <a:rPr lang="fi-FI" dirty="0" err="1"/>
              <a:t>Tokasa</a:t>
            </a:r>
            <a:r>
              <a:rPr lang="fi-FI" dirty="0"/>
              <a:t>-ryhmää</a:t>
            </a:r>
          </a:p>
          <a:p>
            <a:pPr lvl="1"/>
            <a:r>
              <a:rPr lang="fi-FI" dirty="0"/>
              <a:t>Tammikuussa 2022 ja 2023 aloittaneet</a:t>
            </a:r>
          </a:p>
          <a:p>
            <a:r>
              <a:rPr lang="fi-FI" dirty="0"/>
              <a:t>Metropolia valitsee parhaillaan kolmatta </a:t>
            </a:r>
            <a:r>
              <a:rPr lang="fi-FI" dirty="0" err="1"/>
              <a:t>Tokasa</a:t>
            </a:r>
            <a:r>
              <a:rPr lang="fi-FI" dirty="0"/>
              <a:t>-ryhmää</a:t>
            </a:r>
          </a:p>
          <a:p>
            <a:pPr lvl="1"/>
            <a:r>
              <a:rPr lang="fi-FI" dirty="0"/>
              <a:t>Huima kasvu hakijamäärissä (971-&gt; 2383-&gt; 6262)</a:t>
            </a:r>
          </a:p>
          <a:p>
            <a:pPr lvl="1"/>
            <a:r>
              <a:rPr lang="fi-FI" dirty="0"/>
              <a:t>Siirrytty valtakunnalliseen UAS </a:t>
            </a:r>
            <a:r>
              <a:rPr lang="fi-FI" dirty="0" err="1"/>
              <a:t>Examiin</a:t>
            </a:r>
            <a:endParaRPr lang="fi-FI" dirty="0"/>
          </a:p>
          <a:p>
            <a:pPr lvl="1"/>
            <a:r>
              <a:rPr lang="fi-FI" dirty="0"/>
              <a:t>Aloituspaikkoja ryhmässä on 45</a:t>
            </a:r>
          </a:p>
          <a:p>
            <a:r>
              <a:rPr lang="fi-FI" dirty="0"/>
              <a:t>TAMK:ssa työstetään uutta opetussuunnitelmaa.</a:t>
            </a:r>
          </a:p>
          <a:p>
            <a:r>
              <a:rPr lang="fi-FI" dirty="0"/>
              <a:t>Koulutusmalli julkaistu syyskuussa, kehitystyö jatkuu.</a:t>
            </a:r>
          </a:p>
          <a:p>
            <a:r>
              <a:rPr lang="fi-FI" dirty="0"/>
              <a:t>Yhteistyötä useiden eri </a:t>
            </a:r>
            <a:r>
              <a:rPr lang="fi-FI" dirty="0" err="1"/>
              <a:t>AMK:ien</a:t>
            </a:r>
            <a:r>
              <a:rPr lang="fi-FI" dirty="0"/>
              <a:t> kanssa tehty tiiviisti.</a:t>
            </a:r>
          </a:p>
          <a:p>
            <a:r>
              <a:rPr lang="fi-FI" dirty="0"/>
              <a:t>Yhteistyö työelämän kanssa on ollut tiivistä erityisesti harjoittelupaikkojen varmistamiseksi.</a:t>
            </a:r>
          </a:p>
          <a:p>
            <a:r>
              <a:rPr lang="fi-FI" dirty="0" err="1"/>
              <a:t>Tokasa</a:t>
            </a:r>
            <a:r>
              <a:rPr lang="fi-FI" dirty="0"/>
              <a:t> esillä Sairaanhoitajapäivillä ja RENE-symposiumissa.</a:t>
            </a:r>
          </a:p>
          <a:p>
            <a:r>
              <a:rPr lang="fi-FI" dirty="0"/>
              <a:t>Erilaisia S2-integraation kokeiluja tehty, esim. tandem-ryhmät</a:t>
            </a:r>
          </a:p>
          <a:p>
            <a:r>
              <a:rPr lang="fi-FI" dirty="0"/>
              <a:t>Tutkimus jatkuu.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817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D8CB-AE5E-4C43-BF5D-F774672E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/>
          <a:lstStyle/>
          <a:p>
            <a:r>
              <a:rPr lang="fi-FI" dirty="0"/>
              <a:t>Muuta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C20B-FB17-4240-A546-AFD474E7F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66647"/>
            <a:ext cx="10639097" cy="4782207"/>
          </a:xfrm>
        </p:spPr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Koulutusmalli</a:t>
            </a:r>
            <a:endParaRPr lang="fi-FI" dirty="0"/>
          </a:p>
          <a:p>
            <a:r>
              <a:rPr lang="fi-FI" dirty="0">
                <a:hlinkClick r:id="rId3"/>
              </a:rPr>
              <a:t>Kielisopimus</a:t>
            </a:r>
            <a:endParaRPr lang="fi-FI" dirty="0"/>
          </a:p>
          <a:p>
            <a:r>
              <a:rPr lang="fi-FI" dirty="0">
                <a:hlinkClick r:id="rId4"/>
              </a:rPr>
              <a:t>Koulutusvideot</a:t>
            </a:r>
            <a:endParaRPr lang="fi-FI" dirty="0"/>
          </a:p>
          <a:p>
            <a:r>
              <a:rPr lang="fi-FI" dirty="0"/>
              <a:t>Julkaisut</a:t>
            </a:r>
          </a:p>
          <a:p>
            <a:pPr lvl="1"/>
            <a:r>
              <a:rPr lang="fi-FI" dirty="0" err="1"/>
              <a:t>Tokasa</a:t>
            </a:r>
            <a:r>
              <a:rPr lang="fi-FI" dirty="0"/>
              <a:t>-hankkeen </a:t>
            </a:r>
            <a:r>
              <a:rPr lang="fi-FI" dirty="0">
                <a:hlinkClick r:id="rId5"/>
              </a:rPr>
              <a:t>oma blogi</a:t>
            </a:r>
            <a:endParaRPr lang="fi-FI" dirty="0"/>
          </a:p>
          <a:p>
            <a:pPr lvl="1"/>
            <a:r>
              <a:rPr lang="fi-FI" dirty="0">
                <a:hlinkClick r:id="rId6"/>
              </a:rPr>
              <a:t>Kaksikielinen koulutus avaa eettisesti kestävän tien sairaanhoitajaksi</a:t>
            </a:r>
            <a:endParaRPr lang="fi-FI" dirty="0"/>
          </a:p>
          <a:p>
            <a:r>
              <a:rPr lang="fi-FI" dirty="0">
                <a:hlinkClick r:id="rId7"/>
              </a:rPr>
              <a:t>LinkedIn</a:t>
            </a:r>
            <a:endParaRPr lang="fi-FI" dirty="0"/>
          </a:p>
          <a:p>
            <a:r>
              <a:rPr lang="fi-FI" dirty="0"/>
              <a:t>Kerätään osallistujien taustaorganisaatioita raportointia varten</a:t>
            </a:r>
          </a:p>
        </p:txBody>
      </p:sp>
    </p:spTree>
    <p:extLst>
      <p:ext uri="{BB962C8B-B14F-4D97-AF65-F5344CB8AC3E}">
        <p14:creationId xmlns:p14="http://schemas.microsoft.com/office/powerpoint/2010/main" val="429434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A2629-8DE8-4195-9746-678CC509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900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Toiminnallisesti kaksikielinen korkeakoulutus – koulutusmalli ja keskeiset suositukset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D260C-0DED-45E9-9CB4-FEFDC327C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861"/>
            <a:ext cx="10515600" cy="3624355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Julkaistiin 8.9.2023 hankkeen verkkosivuilla ja PDF-muodossa</a:t>
            </a:r>
          </a:p>
          <a:p>
            <a:r>
              <a:rPr lang="fi-FI" dirty="0"/>
              <a:t>Geneerinen malli, jonka voi ottaa kokonaisuudessaan tai osittain käyttöön millä tahansa koulutusalalla</a:t>
            </a:r>
          </a:p>
          <a:p>
            <a:r>
              <a:rPr lang="fi-FI" dirty="0"/>
              <a:t>Mallin kehittämistyötä jatketaan hankkeen loppuun saakka</a:t>
            </a:r>
          </a:p>
          <a:p>
            <a:r>
              <a:rPr lang="fi-FI" dirty="0">
                <a:hlinkClick r:id="rId2"/>
              </a:rPr>
              <a:t>https://www.tokasa.fi/koulutusmalli/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46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624F-410E-46FF-9970-09B36E8D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972"/>
          </a:xfrm>
        </p:spPr>
        <p:txBody>
          <a:bodyPr/>
          <a:lstStyle/>
          <a:p>
            <a:r>
              <a:rPr lang="fi-FI" dirty="0"/>
              <a:t>Mallin kehittäminen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2C3C5-705D-4FD9-A7D7-1BD7CE807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179"/>
            <a:ext cx="10515600" cy="43180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Taustatyö: kirjallisuuskatsaus, toisten hankkeiden </a:t>
            </a:r>
            <a:r>
              <a:rPr lang="fi-FI" dirty="0" err="1"/>
              <a:t>benchmarking</a:t>
            </a:r>
            <a:r>
              <a:rPr lang="fi-FI" dirty="0"/>
              <a:t>, eri opetussuunnitelmien analyysi, aiempi pitkä kokemus englanninkielisistä koulutuksista ja </a:t>
            </a:r>
            <a:r>
              <a:rPr lang="fi-FI" dirty="0" err="1"/>
              <a:t>kv</a:t>
            </a:r>
            <a:r>
              <a:rPr lang="fi-FI" dirty="0"/>
              <a:t>-yhteistyöstä, työelämäyhteistyö</a:t>
            </a:r>
          </a:p>
          <a:p>
            <a:r>
              <a:rPr lang="fi-FI" dirty="0"/>
              <a:t>Arviointitutkimus: Opiskelijoiden, opettajien ja harjoittelun ohjaajien haastattelut, harjoitteluympäristö opiskelijoiden arvioimana (CALD-mittaus) ja opiskelija-potilassuhteen arviointi (SPR-mittaus)</a:t>
            </a:r>
          </a:p>
          <a:p>
            <a:r>
              <a:rPr lang="fi-FI" dirty="0"/>
              <a:t>Kokousmateriaalit, opintojaksopalautteet, jatkuva palaute, ohjausryhmä, webinaarit, työelämäpalaute</a:t>
            </a:r>
          </a:p>
          <a:p>
            <a:r>
              <a:rPr lang="fi-FI" dirty="0"/>
              <a:t>Mallin kehittämisestä vastasi työryhmä, johon kuului hoitotyön opettajia, S2-opettajia, tutoropettajia ja projektipäälliköt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4167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DE345A68282D84099381D19313C6BDD" ma:contentTypeVersion="12" ma:contentTypeDescription="Luo uusi asiakirja." ma:contentTypeScope="" ma:versionID="04fe64910c05f727f62c3dc013de49e6">
  <xsd:schema xmlns:xsd="http://www.w3.org/2001/XMLSchema" xmlns:xs="http://www.w3.org/2001/XMLSchema" xmlns:p="http://schemas.microsoft.com/office/2006/metadata/properties" xmlns:ns2="ceec4384-1424-4458-85a8-66569e523dc0" xmlns:ns3="0b767fd8-6aeb-4a0b-8702-f393ce4c5dc8" targetNamespace="http://schemas.microsoft.com/office/2006/metadata/properties" ma:root="true" ma:fieldsID="6e93bab12bcc454f59ac6a74b47506ba" ns2:_="" ns3:_="">
    <xsd:import namespace="ceec4384-1424-4458-85a8-66569e523dc0"/>
    <xsd:import namespace="0b767fd8-6aeb-4a0b-8702-f393ce4c5d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c4384-1424-4458-85a8-66569e523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67fd8-6aeb-4a0b-8702-f393ce4c5dc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9B6693-5E1D-444B-A358-3B94C5DF8BC8}">
  <ds:schemaRefs>
    <ds:schemaRef ds:uri="0b767fd8-6aeb-4a0b-8702-f393ce4c5dc8"/>
    <ds:schemaRef ds:uri="ceec4384-1424-4458-85a8-66569e523d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A794580-BD1E-45E1-AAB1-3A0BA293945C}">
  <ds:schemaRefs>
    <ds:schemaRef ds:uri="http://purl.org/dc/terms/"/>
    <ds:schemaRef ds:uri="0b767fd8-6aeb-4a0b-8702-f393ce4c5dc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eec4384-1424-4458-85a8-66569e523dc0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F8AF0D-FA36-4F97-8922-630A2DD6D8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6032</TotalTime>
  <Words>395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Filson Pro</vt:lpstr>
      <vt:lpstr>Office Theme</vt:lpstr>
      <vt:lpstr>Office Theme</vt:lpstr>
      <vt:lpstr>PowerPoint Presentation</vt:lpstr>
      <vt:lpstr>Webinaarin ohjelma</vt:lpstr>
      <vt:lpstr>Tokasa-hanke</vt:lpstr>
      <vt:lpstr>Ajankohtaista hankkeessa</vt:lpstr>
      <vt:lpstr>Muuta</vt:lpstr>
      <vt:lpstr>Toiminnallisesti kaksikielinen korkeakoulutus – koulutusmalli ja keskeiset suositukset</vt:lpstr>
      <vt:lpstr>Mallin kehittäminen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Minttu Rantanen (TAMK)</dc:creator>
  <cp:lastModifiedBy>Hanna</cp:lastModifiedBy>
  <cp:revision>109</cp:revision>
  <dcterms:created xsi:type="dcterms:W3CDTF">2021-03-15T10:35:29Z</dcterms:created>
  <dcterms:modified xsi:type="dcterms:W3CDTF">2023-11-07T14:18:02Z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0x010100CDE345A68282D84099381D19313C6BDD</vt:lpwstr>
  </property>
</Properties>
</file>